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461" r:id="rId9"/>
    <p:sldId id="459" r:id="rId10"/>
    <p:sldId id="462" r:id="rId11"/>
    <p:sldId id="267" r:id="rId12"/>
    <p:sldId id="463" r:id="rId13"/>
    <p:sldId id="464" r:id="rId14"/>
    <p:sldId id="257" r:id="rId15"/>
    <p:sldId id="465" r:id="rId16"/>
    <p:sldId id="466" r:id="rId17"/>
    <p:sldId id="467" r:id="rId18"/>
    <p:sldId id="468" r:id="rId19"/>
    <p:sldId id="469" r:id="rId20"/>
    <p:sldId id="470" r:id="rId21"/>
    <p:sldId id="471" r:id="rId22"/>
    <p:sldId id="472" r:id="rId23"/>
    <p:sldId id="473" r:id="rId24"/>
    <p:sldId id="266" r:id="rId25"/>
    <p:sldId id="4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81"/>
  </p:normalViewPr>
  <p:slideViewPr>
    <p:cSldViewPr snapToGrid="0" snapToObjects="1">
      <p:cViewPr varScale="1">
        <p:scale>
          <a:sx n="90" d="100"/>
          <a:sy n="90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a%20backup\Stool%20Tx\PPT%20slides\New%20Microsoft%20Excel%20Workshe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010589193592202E-2"/>
          <c:y val="4.1431182711833901E-2"/>
          <c:w val="0.895912865417685"/>
          <c:h val="0.85702755413599296"/>
        </c:manualLayout>
      </c:layout>
      <c:lineChart>
        <c:grouping val="standard"/>
        <c:varyColors val="0"/>
        <c:ser>
          <c:idx val="0"/>
          <c:order val="0"/>
          <c:tx>
            <c:strRef>
              <c:f>Sheet6!$C$3</c:f>
              <c:strCache>
                <c:ptCount val="1"/>
                <c:pt idx="0">
                  <c:v>Stool Frequency</c:v>
                </c:pt>
              </c:strCache>
            </c:strRef>
          </c:tx>
          <c:spPr>
            <a:ln w="57150">
              <a:solidFill>
                <a:schemeClr val="accent5"/>
              </a:solidFill>
            </a:ln>
          </c:spPr>
          <c:marker>
            <c:symbol val="none"/>
          </c:marker>
          <c:cat>
            <c:numRef>
              <c:f>Sheet6!$B$4:$B$12</c:f>
              <c:numCache>
                <c:formatCode>General</c:formatCode>
                <c:ptCount val="9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>
                  <c:v>20</c:v>
                </c:pt>
                <c:pt idx="7">
                  <c:v>24</c:v>
                </c:pt>
                <c:pt idx="8">
                  <c:v>28</c:v>
                </c:pt>
              </c:numCache>
            </c:numRef>
          </c:cat>
          <c:val>
            <c:numRef>
              <c:f>Sheet6!$C$4:$C$12</c:f>
              <c:numCache>
                <c:formatCode>General</c:formatCode>
                <c:ptCount val="9"/>
                <c:pt idx="0">
                  <c:v>3</c:v>
                </c:pt>
                <c:pt idx="1">
                  <c:v>2</c:v>
                </c:pt>
                <c:pt idx="2">
                  <c:v>0.9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C0-9B45-BD2D-0A531FAB2453}"/>
            </c:ext>
          </c:extLst>
        </c:ser>
        <c:ser>
          <c:idx val="1"/>
          <c:order val="1"/>
          <c:tx>
            <c:strRef>
              <c:f>Sheet6!$D$3</c:f>
              <c:strCache>
                <c:ptCount val="1"/>
                <c:pt idx="0">
                  <c:v>Rectal Bleeding</c:v>
                </c:pt>
              </c:strCache>
            </c:strRef>
          </c:tx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Sheet6!$B$4:$B$12</c:f>
              <c:numCache>
                <c:formatCode>General</c:formatCode>
                <c:ptCount val="9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>
                  <c:v>20</c:v>
                </c:pt>
                <c:pt idx="7">
                  <c:v>24</c:v>
                </c:pt>
                <c:pt idx="8">
                  <c:v>28</c:v>
                </c:pt>
              </c:numCache>
            </c:numRef>
          </c:cat>
          <c:val>
            <c:numRef>
              <c:f>Sheet6!$D$4:$D$12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C0-9B45-BD2D-0A531FAB2453}"/>
            </c:ext>
          </c:extLst>
        </c:ser>
        <c:ser>
          <c:idx val="2"/>
          <c:order val="2"/>
          <c:tx>
            <c:strRef>
              <c:f>Sheet6!$E$3</c:f>
              <c:strCache>
                <c:ptCount val="1"/>
                <c:pt idx="0">
                  <c:v>Finding's on Endoscopy</c:v>
                </c:pt>
              </c:strCache>
            </c:strRef>
          </c:tx>
          <c:spPr>
            <a:ln w="5715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Sheet6!$B$4:$B$12</c:f>
              <c:numCache>
                <c:formatCode>General</c:formatCode>
                <c:ptCount val="9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>
                  <c:v>20</c:v>
                </c:pt>
                <c:pt idx="7">
                  <c:v>24</c:v>
                </c:pt>
                <c:pt idx="8">
                  <c:v>28</c:v>
                </c:pt>
              </c:numCache>
            </c:numRef>
          </c:cat>
          <c:val>
            <c:numRef>
              <c:f>Sheet6!$E$4:$E$12</c:f>
              <c:numCache>
                <c:formatCode>General</c:formatCode>
                <c:ptCount val="9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DC0-9B45-BD2D-0A531FAB2453}"/>
            </c:ext>
          </c:extLst>
        </c:ser>
        <c:ser>
          <c:idx val="3"/>
          <c:order val="3"/>
          <c:tx>
            <c:strRef>
              <c:f>Sheet6!$F$3</c:f>
              <c:strCache>
                <c:ptCount val="1"/>
                <c:pt idx="0">
                  <c:v>Physician's Global Assessment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numRef>
              <c:f>Sheet6!$B$4:$B$12</c:f>
              <c:numCache>
                <c:formatCode>General</c:formatCode>
                <c:ptCount val="9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>
                  <c:v>20</c:v>
                </c:pt>
                <c:pt idx="7">
                  <c:v>24</c:v>
                </c:pt>
                <c:pt idx="8">
                  <c:v>28</c:v>
                </c:pt>
              </c:numCache>
            </c:numRef>
          </c:cat>
          <c:val>
            <c:numRef>
              <c:f>Sheet6!$F$4:$F$12</c:f>
              <c:numCache>
                <c:formatCode>General</c:formatCode>
                <c:ptCount val="9"/>
                <c:pt idx="0">
                  <c:v>2</c:v>
                </c:pt>
                <c:pt idx="1">
                  <c:v>0.99</c:v>
                </c:pt>
                <c:pt idx="2">
                  <c:v>0.96</c:v>
                </c:pt>
                <c:pt idx="3">
                  <c:v>0.96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DC0-9B45-BD2D-0A531FAB24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2280008"/>
        <c:axId val="2076998680"/>
      </c:lineChart>
      <c:catAx>
        <c:axId val="2052280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076998680"/>
        <c:crosses val="autoZero"/>
        <c:auto val="1"/>
        <c:lblAlgn val="ctr"/>
        <c:lblOffset val="100"/>
        <c:noMultiLvlLbl val="0"/>
      </c:catAx>
      <c:valAx>
        <c:axId val="2076998680"/>
        <c:scaling>
          <c:orientation val="minMax"/>
          <c:max val="3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052280008"/>
        <c:crosses val="autoZero"/>
        <c:crossBetween val="midCat"/>
        <c:majorUnit val="1"/>
        <c:minorUnit val="0.1"/>
      </c:valAx>
    </c:plotArea>
    <c:legend>
      <c:legendPos val="r"/>
      <c:layout>
        <c:manualLayout>
          <c:xMode val="edge"/>
          <c:yMode val="edge"/>
          <c:x val="0.62735272674248999"/>
          <c:y val="3.6054426428143597E-2"/>
          <c:w val="0.37110406338096602"/>
          <c:h val="0.28811547951231598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9D8AE-3FCE-4A4C-8765-AAC41A99C016}" type="datetimeFigureOut">
              <a:rPr lang="en-US" smtClean="0"/>
              <a:t>4/13/22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A047D-DA61-0747-B361-88E9D7477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4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Nov, </a:t>
            </a:r>
            <a:r>
              <a:rPr lang="en-US" dirty="0" err="1"/>
              <a:t>jan</a:t>
            </a:r>
            <a:r>
              <a:rPr lang="en-US" dirty="0"/>
              <a:t>, mar, </a:t>
            </a:r>
            <a:r>
              <a:rPr lang="en-US" dirty="0" err="1"/>
              <a:t>jun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05C1F-98CD-4A4E-A9C4-95993B8312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1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B1CF-BEE3-864A-BD39-5FA5A3C6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CE2FBD-95FB-394F-9A19-59D3F67C8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B6AB8-9CDA-0045-B168-6C67FA19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A572-A9E4-5F48-A2A2-C5494DEC9CEA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C128E-7A5E-4946-A137-0BB6CBB6F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5D4CD-F4AF-BC4F-A377-983AB00CB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A18D-1CCA-7A4F-9116-4C971D719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0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08624-58B9-4247-9A38-E5CBDD8E4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424E0-98B3-8F47-851F-76B83A2BA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4B1EC-2226-304B-9475-A89DA5FA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A572-A9E4-5F48-A2A2-C5494DEC9CEA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EE823-130A-8F4A-9F7A-E2675D33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2E263-6666-4640-92D7-F0EB1C37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A18D-1CCA-7A4F-9116-4C971D719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99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A6488B-CE59-284C-903E-745A6B872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DC2C8-59F5-D843-BC8D-572C71CAC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1A09B-5D59-0C47-858E-38BA7699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A572-A9E4-5F48-A2A2-C5494DEC9CEA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B3C1-D3B9-9A4F-BD77-CDD59EED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33A7-38E4-3E4F-8BAF-29082864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A18D-1CCA-7A4F-9116-4C971D719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7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C84F2-E569-804F-8421-56E2511F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A9271-4E96-BB42-98CF-F33CAF0EF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4A260-6686-614B-A9A5-511C5D4E9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A572-A9E4-5F48-A2A2-C5494DEC9CEA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76EC1-BD4C-9042-86E4-AA4D90660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04230-1245-7E42-9A4D-20F114C17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A18D-1CCA-7A4F-9116-4C971D719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71A2D-A5C6-174B-871B-A7198C6B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71FB4-594F-F340-A69A-26142465A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E47CB-AF79-A249-B603-5C759560A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A572-A9E4-5F48-A2A2-C5494DEC9CEA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831B2-AE49-114E-9E80-6184FC4C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FCBD8-DB06-1E47-A48E-DF2DEFE4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A18D-1CCA-7A4F-9116-4C971D719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1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4D906-6EF2-4545-AD23-FB71061DA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C970F-5A70-6540-BEF7-7E9717B90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561A1F-F6BA-2249-9D58-229E1972D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17C0C-E664-A447-A64B-CAA0E54A3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A572-A9E4-5F48-A2A2-C5494DEC9CEA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4A3D2-95B8-754E-B8A3-E650BEBE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3FD6B-3CB0-9A47-AFDD-D27482BDC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A18D-1CCA-7A4F-9116-4C971D719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3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2719E-A055-964A-91A8-2789226E4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320F-3091-814F-92B5-910ADBB79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05E73-A5DC-2540-8EAD-DD03FE3F4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2DB755-80E7-FB4B-9174-3B115C4E4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48D027-451F-124C-8C37-537EAA542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71AF7F-651A-344D-B94B-965C7B79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A572-A9E4-5F48-A2A2-C5494DEC9CEA}" type="datetimeFigureOut">
              <a:rPr lang="en-US" smtClean="0"/>
              <a:t>4/13/22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CE457-669A-F144-818F-BC95D4B9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A4D18B-5428-DE41-924D-74AB854AF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A18D-1CCA-7A4F-9116-4C971D719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2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4FC88-1FE9-6C45-8C16-8EA13F9C3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860F8C-EE61-F54F-85A0-550115E0B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A572-A9E4-5F48-A2A2-C5494DEC9CEA}" type="datetimeFigureOut">
              <a:rPr lang="en-US" smtClean="0"/>
              <a:t>4/13/22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28071-2FF6-CF4E-9019-2E45E7E4A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B3FB3-BC5E-9B4D-A5A9-BD5C9BAF8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A18D-1CCA-7A4F-9116-4C971D719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8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0665B-BA31-134F-82F7-42C669EB3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A572-A9E4-5F48-A2A2-C5494DEC9CEA}" type="datetimeFigureOut">
              <a:rPr lang="en-US" smtClean="0"/>
              <a:t>4/13/22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3AAF4F-2231-3646-8B53-F00D1337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A9B19-6AB2-1B43-82E2-4CE4F64D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A18D-1CCA-7A4F-9116-4C971D719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24D7B-CFE7-0944-AC38-80286B1A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B64A4-A7AC-054F-B717-6D95A57DF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3B79D-FCD3-B74C-8A1B-D12470ECA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73D25-9567-1A40-94C5-6F0D8CF3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A572-A9E4-5F48-A2A2-C5494DEC9CEA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60EF3-81FE-E04D-B667-BA27A996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194CD-0DBF-524B-BE83-5C0E7CE4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A18D-1CCA-7A4F-9116-4C971D719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8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7A170-0FF5-174E-94AE-4C2C1246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F57447-017C-8E49-9C66-DBDF33B3D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82230-D905-5140-8F6D-C988B413D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6211C-EDF3-6A44-94B9-6A31CF382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A572-A9E4-5F48-A2A2-C5494DEC9CEA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CC209-9DDC-8149-B732-02FB9DDAD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630B6-1946-614C-BCDC-A6D141897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A18D-1CCA-7A4F-9116-4C971D719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05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91DA02-B561-EE4A-A55D-59246C5A9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BFB9B-3001-CC45-B1E1-E18D15F8A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52D8-45C9-EA4A-9A01-B5B5A9598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DA572-A9E4-5F48-A2A2-C5494DEC9CEA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ABAF4-77E7-A74D-86E4-F291506B1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5B98D-5932-8543-ACF6-A77BDDA14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1A18D-1CCA-7A4F-9116-4C971D719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5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A9637-0602-9A41-81FD-D98D53009E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For Website: Supplementary material to description of landmarks and publications in work in Gastroenterology &amp; liver diseases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C66C2-E624-F746-86D7-43FCEBAA61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 Avnish Seth</a:t>
            </a:r>
          </a:p>
        </p:txBody>
      </p:sp>
    </p:spTree>
    <p:extLst>
      <p:ext uri="{BB962C8B-B14F-4D97-AF65-F5344CB8AC3E}">
        <p14:creationId xmlns:p14="http://schemas.microsoft.com/office/powerpoint/2010/main" val="980568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03477AA-2D34-C249-AEE7-FED6F57B7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03" t="13207" r="16482" b="31959"/>
          <a:stretch/>
        </p:blipFill>
        <p:spPr>
          <a:xfrm>
            <a:off x="321798" y="253090"/>
            <a:ext cx="11548403" cy="5861960"/>
          </a:xfrm>
        </p:spPr>
      </p:pic>
    </p:spTree>
    <p:extLst>
      <p:ext uri="{BB962C8B-B14F-4D97-AF65-F5344CB8AC3E}">
        <p14:creationId xmlns:p14="http://schemas.microsoft.com/office/powerpoint/2010/main" val="1727809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2FD882-C1C8-144D-97AC-9D3CC2631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Stool transplant for Ulcerative Colitis: Real-world 5-year follow up study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3D0DE434-BEDD-064D-9F4B-44A3BBBF6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461" b="12915"/>
          <a:stretch/>
        </p:blipFill>
        <p:spPr>
          <a:xfrm>
            <a:off x="882725" y="1885950"/>
            <a:ext cx="9893561" cy="424338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866900-DDD6-0F4D-A813-FB051008AD73}"/>
              </a:ext>
            </a:extLst>
          </p:cNvPr>
          <p:cNvSpPr txBox="1"/>
          <p:nvPr/>
        </p:nvSpPr>
        <p:spPr>
          <a:xfrm>
            <a:off x="7886703" y="6023527"/>
            <a:ext cx="394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(Intestinal Research 2022)</a:t>
            </a:r>
          </a:p>
        </p:txBody>
      </p:sp>
    </p:spTree>
    <p:extLst>
      <p:ext uri="{BB962C8B-B14F-4D97-AF65-F5344CB8AC3E}">
        <p14:creationId xmlns:p14="http://schemas.microsoft.com/office/powerpoint/2010/main" val="429186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1E5D-2F2C-6844-A157-5C8F69EA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First description of Induction (</a:t>
            </a:r>
            <a:r>
              <a:rPr lang="en-US" sz="3600" dirty="0" err="1"/>
              <a:t>iFMT</a:t>
            </a:r>
            <a:r>
              <a:rPr lang="en-US" sz="3600" dirty="0"/>
              <a:t>), Maintenance (</a:t>
            </a:r>
            <a:r>
              <a:rPr lang="en-US" sz="3600" dirty="0" err="1"/>
              <a:t>mFMT</a:t>
            </a:r>
            <a:r>
              <a:rPr lang="en-US" sz="3600" dirty="0"/>
              <a:t>) and Rescue (</a:t>
            </a:r>
            <a:r>
              <a:rPr lang="en-US" sz="3600" dirty="0" err="1"/>
              <a:t>rFMT</a:t>
            </a:r>
            <a:r>
              <a:rPr lang="en-US" sz="3600" dirty="0"/>
              <a:t>) for Ulcerative Colitis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8A037CB-5547-8644-9B79-381F3C05E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3096" y="1825625"/>
            <a:ext cx="462580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DC1A89-E7CE-454F-AF8F-0F91BFA20F1D}"/>
              </a:ext>
            </a:extLst>
          </p:cNvPr>
          <p:cNvSpPr txBox="1"/>
          <p:nvPr/>
        </p:nvSpPr>
        <p:spPr>
          <a:xfrm>
            <a:off x="7851078" y="6166027"/>
            <a:ext cx="394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(Seth AK et al. Intestinal Research 2022)</a:t>
            </a:r>
          </a:p>
        </p:txBody>
      </p:sp>
    </p:spTree>
    <p:extLst>
      <p:ext uri="{BB962C8B-B14F-4D97-AF65-F5344CB8AC3E}">
        <p14:creationId xmlns:p14="http://schemas.microsoft.com/office/powerpoint/2010/main" val="2191420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8523F2CD-8756-554A-B0A9-9AD8C6ED2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829" y="308758"/>
            <a:ext cx="8092516" cy="58682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AA5510-8893-064F-9253-6E1A98E326AA}"/>
              </a:ext>
            </a:extLst>
          </p:cNvPr>
          <p:cNvSpPr txBox="1"/>
          <p:nvPr/>
        </p:nvSpPr>
        <p:spPr>
          <a:xfrm>
            <a:off x="7851078" y="6166027"/>
            <a:ext cx="394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(Seth AK et al. Intestinal Research 2022)</a:t>
            </a:r>
          </a:p>
        </p:txBody>
      </p:sp>
    </p:spTree>
    <p:extLst>
      <p:ext uri="{BB962C8B-B14F-4D97-AF65-F5344CB8AC3E}">
        <p14:creationId xmlns:p14="http://schemas.microsoft.com/office/powerpoint/2010/main" val="4287186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1B69A02-2971-CE41-95D2-7BF248841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98" y="716816"/>
            <a:ext cx="11977241" cy="4912087"/>
          </a:xfrm>
        </p:spPr>
      </p:pic>
    </p:spTree>
    <p:extLst>
      <p:ext uri="{BB962C8B-B14F-4D97-AF65-F5344CB8AC3E}">
        <p14:creationId xmlns:p14="http://schemas.microsoft.com/office/powerpoint/2010/main" val="994369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DC8BE557-D16E-2B45-BA89-42B05758F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040" y="1956254"/>
            <a:ext cx="10282234" cy="4705803"/>
          </a:xfrm>
        </p:spPr>
      </p:pic>
      <p:pic>
        <p:nvPicPr>
          <p:cNvPr id="6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0D01429-092E-664A-8C56-8D931486F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3157" y="424997"/>
            <a:ext cx="8848107" cy="1400628"/>
          </a:xfrm>
        </p:spPr>
      </p:pic>
    </p:spTree>
    <p:extLst>
      <p:ext uri="{BB962C8B-B14F-4D97-AF65-F5344CB8AC3E}">
        <p14:creationId xmlns:p14="http://schemas.microsoft.com/office/powerpoint/2010/main" val="1002003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79A29-D0A4-294F-A745-7F9CF893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FMT for Irritable Bowel Syndrome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DFB513-D0C3-734D-8F9B-4154C53C1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4740" y="1825625"/>
            <a:ext cx="8642519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B0DF29-5781-6E47-A8CF-365FD5F0F4A9}"/>
              </a:ext>
            </a:extLst>
          </p:cNvPr>
          <p:cNvSpPr txBox="1"/>
          <p:nvPr/>
        </p:nvSpPr>
        <p:spPr>
          <a:xfrm>
            <a:off x="7086600" y="5943600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(Seth AK et al. Tropical Gastro 2021)</a:t>
            </a:r>
          </a:p>
        </p:txBody>
      </p:sp>
    </p:spTree>
    <p:extLst>
      <p:ext uri="{BB962C8B-B14F-4D97-AF65-F5344CB8AC3E}">
        <p14:creationId xmlns:p14="http://schemas.microsoft.com/office/powerpoint/2010/main" val="1972466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6D98A5-806E-7149-B3C2-A08DF2924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17" y="471488"/>
            <a:ext cx="11735566" cy="5186363"/>
          </a:xfrm>
        </p:spPr>
      </p:pic>
    </p:spTree>
    <p:extLst>
      <p:ext uri="{BB962C8B-B14F-4D97-AF65-F5344CB8AC3E}">
        <p14:creationId xmlns:p14="http://schemas.microsoft.com/office/powerpoint/2010/main" val="832881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age of a book&#10;&#10;Description automatically generated with low confidence">
            <a:extLst>
              <a:ext uri="{FF2B5EF4-FFF2-40B4-BE49-F238E27FC236}">
                <a16:creationId xmlns:a16="http://schemas.microsoft.com/office/drawing/2014/main" id="{FA485AF2-484A-C44A-B8A5-3AA05BC95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339" y="261301"/>
            <a:ext cx="8654048" cy="56965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D6B1DF-EA81-1B45-BE5F-6E74C3A414F2}"/>
              </a:ext>
            </a:extLst>
          </p:cNvPr>
          <p:cNvSpPr txBox="1"/>
          <p:nvPr/>
        </p:nvSpPr>
        <p:spPr>
          <a:xfrm>
            <a:off x="5757863" y="6143625"/>
            <a:ext cx="467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(Seth AK et al. J Digestive Endoscopy 2021)</a:t>
            </a:r>
          </a:p>
        </p:txBody>
      </p:sp>
    </p:spTree>
    <p:extLst>
      <p:ext uri="{BB962C8B-B14F-4D97-AF65-F5344CB8AC3E}">
        <p14:creationId xmlns:p14="http://schemas.microsoft.com/office/powerpoint/2010/main" val="4260072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2A126C8A-209B-6743-84D9-A836B3795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506" y="185738"/>
            <a:ext cx="10323396" cy="58293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062FBE-C096-344B-B7FB-ED97E4DEB6EA}"/>
              </a:ext>
            </a:extLst>
          </p:cNvPr>
          <p:cNvSpPr txBox="1"/>
          <p:nvPr/>
        </p:nvSpPr>
        <p:spPr>
          <a:xfrm>
            <a:off x="6586538" y="6015038"/>
            <a:ext cx="467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(Seth AK et al. J Digestive Endoscopy 2021)</a:t>
            </a:r>
          </a:p>
        </p:txBody>
      </p:sp>
    </p:spTree>
    <p:extLst>
      <p:ext uri="{BB962C8B-B14F-4D97-AF65-F5344CB8AC3E}">
        <p14:creationId xmlns:p14="http://schemas.microsoft.com/office/powerpoint/2010/main" val="3359811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6D1960C-3443-CC48-9B62-EA8470C7D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71" t="12626" r="15943" b="13687"/>
          <a:stretch/>
        </p:blipFill>
        <p:spPr>
          <a:xfrm>
            <a:off x="757669" y="296884"/>
            <a:ext cx="9162909" cy="5961412"/>
          </a:xfrm>
        </p:spPr>
      </p:pic>
    </p:spTree>
    <p:extLst>
      <p:ext uri="{BB962C8B-B14F-4D97-AF65-F5344CB8AC3E}">
        <p14:creationId xmlns:p14="http://schemas.microsoft.com/office/powerpoint/2010/main" val="162674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B8FE2852-5C68-C24A-A6AC-52DC82B08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161" y="582611"/>
            <a:ext cx="11294803" cy="48180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3FDCA8-B33B-E842-8DFF-F60BB5CD4C27}"/>
              </a:ext>
            </a:extLst>
          </p:cNvPr>
          <p:cNvSpPr txBox="1"/>
          <p:nvPr/>
        </p:nvSpPr>
        <p:spPr>
          <a:xfrm>
            <a:off x="7200900" y="5643563"/>
            <a:ext cx="467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(Seth AK et al. J Digestive Endoscopy 2021)</a:t>
            </a:r>
          </a:p>
        </p:txBody>
      </p:sp>
    </p:spTree>
    <p:extLst>
      <p:ext uri="{BB962C8B-B14F-4D97-AF65-F5344CB8AC3E}">
        <p14:creationId xmlns:p14="http://schemas.microsoft.com/office/powerpoint/2010/main" val="1412892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7C9FFE6-DCCB-564E-8EC3-E3EACE577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69" y="885825"/>
            <a:ext cx="11668462" cy="4578432"/>
          </a:xfrm>
        </p:spPr>
      </p:pic>
    </p:spTree>
    <p:extLst>
      <p:ext uri="{BB962C8B-B14F-4D97-AF65-F5344CB8AC3E}">
        <p14:creationId xmlns:p14="http://schemas.microsoft.com/office/powerpoint/2010/main" val="2488593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7889ED0-03EA-B245-90D9-94C76D787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84" y="178832"/>
            <a:ext cx="11079429" cy="58054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0181F1-A44E-B148-81F6-0439FA794959}"/>
              </a:ext>
            </a:extLst>
          </p:cNvPr>
          <p:cNvSpPr txBox="1"/>
          <p:nvPr/>
        </p:nvSpPr>
        <p:spPr>
          <a:xfrm>
            <a:off x="6702013" y="6115050"/>
            <a:ext cx="548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(Seth AK et al. Indian J Transplantation 2022)</a:t>
            </a:r>
          </a:p>
        </p:txBody>
      </p:sp>
    </p:spTree>
    <p:extLst>
      <p:ext uri="{BB962C8B-B14F-4D97-AF65-F5344CB8AC3E}">
        <p14:creationId xmlns:p14="http://schemas.microsoft.com/office/powerpoint/2010/main" val="2779996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D78E4CF-4DAD-004D-840E-98A65BBCE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3" y="120938"/>
            <a:ext cx="9851787" cy="64370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65AAB-C94F-984C-999C-D0C5BE492DB2}"/>
              </a:ext>
            </a:extLst>
          </p:cNvPr>
          <p:cNvSpPr txBox="1"/>
          <p:nvPr/>
        </p:nvSpPr>
        <p:spPr>
          <a:xfrm>
            <a:off x="6702013" y="6115050"/>
            <a:ext cx="548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(Seth AK et al. Indian J Transplantation 2022)</a:t>
            </a:r>
          </a:p>
        </p:txBody>
      </p:sp>
    </p:spTree>
    <p:extLst>
      <p:ext uri="{BB962C8B-B14F-4D97-AF65-F5344CB8AC3E}">
        <p14:creationId xmlns:p14="http://schemas.microsoft.com/office/powerpoint/2010/main" val="3390580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9BECC8-992A-FD4B-810A-72E8923BB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51" y="-73152"/>
            <a:ext cx="6048878" cy="8559927"/>
          </a:xfrm>
        </p:spPr>
      </p:pic>
    </p:spTree>
    <p:extLst>
      <p:ext uri="{BB962C8B-B14F-4D97-AF65-F5344CB8AC3E}">
        <p14:creationId xmlns:p14="http://schemas.microsoft.com/office/powerpoint/2010/main" val="2696541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hospital bed&#10;&#10;Description automatically generated with low confidence">
            <a:extLst>
              <a:ext uri="{FF2B5EF4-FFF2-40B4-BE49-F238E27FC236}">
                <a16:creationId xmlns:a16="http://schemas.microsoft.com/office/drawing/2014/main" id="{D96122BE-CADE-2C40-93BB-3C6032575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6079" y="178697"/>
            <a:ext cx="4910759" cy="6493566"/>
          </a:xfrm>
        </p:spPr>
      </p:pic>
    </p:spTree>
    <p:extLst>
      <p:ext uri="{BB962C8B-B14F-4D97-AF65-F5344CB8AC3E}">
        <p14:creationId xmlns:p14="http://schemas.microsoft.com/office/powerpoint/2010/main" val="192171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A26BA6-E154-E247-AFA1-AC023D170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804" t="26513" r="19962" b="14424"/>
          <a:stretch/>
        </p:blipFill>
        <p:spPr>
          <a:xfrm>
            <a:off x="805954" y="700088"/>
            <a:ext cx="9511936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1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978B5130-45C4-334A-9F5B-F957F14F032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85862" y="382586"/>
            <a:ext cx="8865940" cy="60182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9A39CB-1979-EB44-B59D-8330054A441A}"/>
              </a:ext>
            </a:extLst>
          </p:cNvPr>
          <p:cNvSpPr txBox="1"/>
          <p:nvPr/>
        </p:nvSpPr>
        <p:spPr>
          <a:xfrm>
            <a:off x="5929314" y="6202923"/>
            <a:ext cx="481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(Seth Avnish et al, J Health Allied Sci 2022)</a:t>
            </a:r>
          </a:p>
        </p:txBody>
      </p:sp>
    </p:spTree>
    <p:extLst>
      <p:ext uri="{BB962C8B-B14F-4D97-AF65-F5344CB8AC3E}">
        <p14:creationId xmlns:p14="http://schemas.microsoft.com/office/powerpoint/2010/main" val="1485562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website&#10;&#10;Description automatically generated">
            <a:extLst>
              <a:ext uri="{FF2B5EF4-FFF2-40B4-BE49-F238E27FC236}">
                <a16:creationId xmlns:a16="http://schemas.microsoft.com/office/drawing/2014/main" id="{A6905452-6F9F-CF48-BD31-3F51AD381A7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42924" y="292894"/>
            <a:ext cx="9757281" cy="62722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1BE542-2E8D-974E-ABD8-471BBAF19936}"/>
              </a:ext>
            </a:extLst>
          </p:cNvPr>
          <p:cNvSpPr txBox="1"/>
          <p:nvPr/>
        </p:nvSpPr>
        <p:spPr>
          <a:xfrm>
            <a:off x="6172205" y="6288651"/>
            <a:ext cx="481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(Seth Avnish et al, J Health Allied Sci 2022)</a:t>
            </a:r>
          </a:p>
        </p:txBody>
      </p:sp>
    </p:spTree>
    <p:extLst>
      <p:ext uri="{BB962C8B-B14F-4D97-AF65-F5344CB8AC3E}">
        <p14:creationId xmlns:p14="http://schemas.microsoft.com/office/powerpoint/2010/main" val="3811571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1EF86C-9AE5-AC4B-AB0F-48EAFE5B9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73" t="11238" r="34130" b="33929"/>
          <a:stretch/>
        </p:blipFill>
        <p:spPr>
          <a:xfrm>
            <a:off x="3214687" y="128589"/>
            <a:ext cx="6237647" cy="6056322"/>
          </a:xfrm>
        </p:spPr>
      </p:pic>
    </p:spTree>
    <p:extLst>
      <p:ext uri="{BB962C8B-B14F-4D97-AF65-F5344CB8AC3E}">
        <p14:creationId xmlns:p14="http://schemas.microsoft.com/office/powerpoint/2010/main" val="2756586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B1CB0734-A586-0B41-9FD8-3EF8C8DA2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764" y="184184"/>
            <a:ext cx="5149902" cy="6492847"/>
          </a:xfrm>
        </p:spPr>
      </p:pic>
    </p:spTree>
    <p:extLst>
      <p:ext uri="{BB962C8B-B14F-4D97-AF65-F5344CB8AC3E}">
        <p14:creationId xmlns:p14="http://schemas.microsoft.com/office/powerpoint/2010/main" val="1038766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Colonoscopic</a:t>
            </a:r>
            <a:r>
              <a:rPr lang="en-US" dirty="0"/>
              <a:t> Response</a:t>
            </a:r>
          </a:p>
        </p:txBody>
      </p:sp>
      <p:pic>
        <p:nvPicPr>
          <p:cNvPr id="7" name="Content Placeholder 3" descr="3_Manas_Ulcer_14 Nov 1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t="5546" r="14279" b="4873"/>
          <a:stretch/>
        </p:blipFill>
        <p:spPr>
          <a:xfrm>
            <a:off x="1805100" y="1348494"/>
            <a:ext cx="2427100" cy="2338679"/>
          </a:xfrm>
        </p:spPr>
      </p:pic>
      <p:pic>
        <p:nvPicPr>
          <p:cNvPr id="9" name="Content Placeholder 6" descr="1_09 Jan 15_Imag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t="4533" r="17499" b="7240"/>
          <a:stretch/>
        </p:blipFill>
        <p:spPr>
          <a:xfrm>
            <a:off x="4094494" y="1953121"/>
            <a:ext cx="2214712" cy="2249026"/>
          </a:xfrm>
          <a:prstGeom prst="rect">
            <a:avLst/>
          </a:prstGeom>
        </p:spPr>
      </p:pic>
      <p:pic>
        <p:nvPicPr>
          <p:cNvPr id="10" name="Content Placeholder 3" descr="1_Limited Colonoscopy_00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8566" r="15723" b="6925"/>
          <a:stretch/>
        </p:blipFill>
        <p:spPr>
          <a:xfrm>
            <a:off x="6064399" y="2524417"/>
            <a:ext cx="2384135" cy="2249026"/>
          </a:xfrm>
          <a:prstGeom prst="rect">
            <a:avLst/>
          </a:prstGeom>
        </p:spPr>
      </p:pic>
      <p:pic>
        <p:nvPicPr>
          <p:cNvPr id="12" name="Content Placeholder 5" descr="1_Limited Colonoscopy_008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t="5884" r="16538" b="6564"/>
          <a:stretch/>
        </p:blipFill>
        <p:spPr>
          <a:xfrm>
            <a:off x="8103244" y="3210135"/>
            <a:ext cx="2367667" cy="23230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05101" y="3809570"/>
            <a:ext cx="16236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 recruitment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94495" y="4329759"/>
            <a:ext cx="16236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 4 weeks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4399" y="4894651"/>
            <a:ext cx="16236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 12 weeks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3244" y="5641398"/>
            <a:ext cx="16236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 24 weeks</a:t>
            </a:r>
          </a:p>
        </p:txBody>
      </p:sp>
    </p:spTree>
    <p:extLst>
      <p:ext uri="{BB962C8B-B14F-4D97-AF65-F5344CB8AC3E}">
        <p14:creationId xmlns:p14="http://schemas.microsoft.com/office/powerpoint/2010/main" val="3483274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to FMT: Mayo Score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43400" y="64008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   In weeks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2057400"/>
            <a:ext cx="30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Mayo</a:t>
            </a:r>
          </a:p>
          <a:p>
            <a:r>
              <a:rPr lang="en-US" b="1" dirty="0"/>
              <a:t> Score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53340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FMT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0" y="53340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FMT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53340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FMT 3</a:t>
            </a:r>
          </a:p>
        </p:txBody>
      </p:sp>
    </p:spTree>
    <p:extLst>
      <p:ext uri="{BB962C8B-B14F-4D97-AF65-F5344CB8AC3E}">
        <p14:creationId xmlns:p14="http://schemas.microsoft.com/office/powerpoint/2010/main" val="74598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13469</TotalTime>
  <Words>209</Words>
  <Application>Microsoft Macintosh PowerPoint</Application>
  <PresentationFormat>Widescreen</PresentationFormat>
  <Paragraphs>30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For Website: Supplementary material to description of landmarks and publications in work in Gastroenterology &amp; liver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Colonoscopic Response</vt:lpstr>
      <vt:lpstr>Response to FMT: Mayo Score</vt:lpstr>
      <vt:lpstr>PowerPoint Presentation</vt:lpstr>
      <vt:lpstr>Stool transplant for Ulcerative Colitis: Real-world 5-year follow up study</vt:lpstr>
      <vt:lpstr>First description of Induction (iFMT), Maintenance (mFMT) and Rescue (rFMT) for Ulcerative Colitis</vt:lpstr>
      <vt:lpstr>PowerPoint Presentation</vt:lpstr>
      <vt:lpstr>PowerPoint Presentation</vt:lpstr>
      <vt:lpstr>PowerPoint Presentation</vt:lpstr>
      <vt:lpstr>FMT for Irritable Bowel Syndrome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Website: Supplementary material to description of landmarks and publications in work in Gastroenterology &amp; liver diseases</dc:title>
  <dc:creator>akseth2003@yahoo.com</dc:creator>
  <cp:lastModifiedBy>akseth2003@yahoo.com</cp:lastModifiedBy>
  <cp:revision>8</cp:revision>
  <dcterms:created xsi:type="dcterms:W3CDTF">2022-01-28T00:14:19Z</dcterms:created>
  <dcterms:modified xsi:type="dcterms:W3CDTF">2022-04-18T03:08:19Z</dcterms:modified>
</cp:coreProperties>
</file>